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08" r:id="rId16"/>
    <p:sldId id="650" r:id="rId17"/>
    <p:sldId id="651" r:id="rId18"/>
    <p:sldId id="652" r:id="rId19"/>
    <p:sldId id="661" r:id="rId20"/>
    <p:sldId id="624" r:id="rId21"/>
    <p:sldId id="626" r:id="rId22"/>
    <p:sldId id="625" r:id="rId23"/>
    <p:sldId id="658" r:id="rId24"/>
    <p:sldId id="659" r:id="rId25"/>
    <p:sldId id="603" r:id="rId26"/>
    <p:sldId id="657" r:id="rId27"/>
    <p:sldId id="606" r:id="rId28"/>
    <p:sldId id="607" r:id="rId29"/>
    <p:sldId id="660" r:id="rId30"/>
    <p:sldId id="268" r:id="rId31"/>
    <p:sldId id="627" r:id="rId3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31"/>
    <p:restoredTop sz="89497" autoAdjust="0"/>
  </p:normalViewPr>
  <p:slideViewPr>
    <p:cSldViewPr snapToGrid="0">
      <p:cViewPr varScale="1">
        <p:scale>
          <a:sx n="124" d="100"/>
          <a:sy n="124" d="100"/>
        </p:scale>
        <p:origin x="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20/10/2023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security as part of platform offering - then we don't need to talk to security</a:t>
            </a:r>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da-DK" dirty="0"/>
              <a:t>Is </a:t>
            </a:r>
            <a:r>
              <a:rPr lang="da-DK" dirty="0" err="1"/>
              <a:t>that</a:t>
            </a:r>
            <a:r>
              <a:rPr lang="da-DK" dirty="0"/>
              <a:t> </a:t>
            </a:r>
            <a:r>
              <a:rPr lang="da-DK" dirty="0" err="1"/>
              <a:t>too</a:t>
            </a:r>
            <a:r>
              <a:rPr lang="da-DK" dirty="0"/>
              <a:t> </a:t>
            </a:r>
            <a:r>
              <a:rPr lang="da-DK" dirty="0" err="1"/>
              <a:t>much</a:t>
            </a:r>
            <a:r>
              <a:rPr lang="da-DK" dirty="0"/>
              <a:t> to ask?</a:t>
            </a: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22</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our developers to be happy</a:t>
            </a:r>
          </a:p>
          <a:p>
            <a:r>
              <a:rPr lang="en-DK" dirty="0"/>
              <a:t>Happy developer -&gt; productive developer</a:t>
            </a:r>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more than just check</a:t>
            </a:r>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da-DK" dirty="0"/>
              <a:t>not just </a:t>
            </a:r>
            <a:r>
              <a:rPr lang="da-DK" dirty="0" err="1"/>
              <a:t>expectations</a:t>
            </a:r>
            <a:r>
              <a:rPr lang="da-DK" dirty="0"/>
              <a:t>, but Offers </a:t>
            </a:r>
            <a:r>
              <a:rPr lang="da-DK" dirty="0" err="1"/>
              <a:t>too</a:t>
            </a:r>
            <a:endParaRPr lang="en-US" dirty="0"/>
          </a:p>
          <a:p>
            <a:r>
              <a:rPr lang="en-US" dirty="0"/>
              <a:t>hardened base image</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 number of DCs</a:t>
            </a:r>
          </a:p>
        </p:txBody>
      </p:sp>
      <p:sp>
        <p:nvSpPr>
          <p:cNvPr id="4" name="Slide Number Placeholder 3"/>
          <p:cNvSpPr>
            <a:spLocks noGrp="1"/>
          </p:cNvSpPr>
          <p:nvPr>
            <p:ph type="sldNum" sz="quarter" idx="5"/>
          </p:nvPr>
        </p:nvSpPr>
        <p:spPr/>
        <p:txBody>
          <a:bodyPr/>
          <a:lstStyle/>
          <a:p>
            <a:fld id="{5976486E-67FC-8640-A07B-EA271C260E28}" type="slidenum">
              <a:rPr lang="en-DK" smtClean="0"/>
              <a:t>27</a:t>
            </a:fld>
            <a:endParaRPr lang="en-DK"/>
          </a:p>
        </p:txBody>
      </p:sp>
    </p:spTree>
    <p:extLst>
      <p:ext uri="{BB962C8B-B14F-4D97-AF65-F5344CB8AC3E}">
        <p14:creationId xmlns:p14="http://schemas.microsoft.com/office/powerpoint/2010/main" val="1768320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Create a culture of rapid platform adoption, empowering teams to leverage containerization and Kubernetes for enhanced agility.</a:t>
            </a:r>
          </a:p>
          <a:p>
            <a:endParaRPr lang="en-DK" dirty="0"/>
          </a:p>
          <a:p>
            <a:r>
              <a:rPr lang="en-GB" b="0" i="0" dirty="0">
                <a:solidFill>
                  <a:srgbClr val="374151"/>
                </a:solidFill>
                <a:effectLst/>
                <a:latin typeface="Söhne"/>
              </a:rPr>
              <a:t>Deliver a versatile container platform that seamlessly bridges on-premises and cloud environments, enabling flexibility and resource optimization.</a:t>
            </a:r>
          </a:p>
          <a:p>
            <a:endParaRPr lang="en-GB" b="0" i="0" dirty="0">
              <a:solidFill>
                <a:srgbClr val="374151"/>
              </a:solidFill>
              <a:effectLst/>
              <a:latin typeface="Söhne"/>
            </a:endParaRPr>
          </a:p>
          <a:p>
            <a:r>
              <a:rPr lang="en-GB" b="0" i="0" dirty="0">
                <a:solidFill>
                  <a:srgbClr val="374151"/>
                </a:solidFill>
                <a:effectLst/>
                <a:latin typeface="Söhne"/>
              </a:rPr>
              <a:t>Extend the power of </a:t>
            </a:r>
            <a:r>
              <a:rPr lang="en-GB" b="0" i="0" dirty="0" err="1">
                <a:solidFill>
                  <a:srgbClr val="374151"/>
                </a:solidFill>
                <a:effectLst/>
                <a:latin typeface="Söhne"/>
              </a:rPr>
              <a:t>GitOps</a:t>
            </a:r>
            <a:r>
              <a:rPr lang="en-GB" b="0" i="0" dirty="0">
                <a:solidFill>
                  <a:srgbClr val="374151"/>
                </a:solidFill>
                <a:effectLst/>
                <a:latin typeface="Söhne"/>
              </a:rPr>
              <a:t> to tackle challenges outside of the Kubernetes realm, such as access control, role assignment, certificate management, and DNS configuration, for comprehensive </a:t>
            </a:r>
            <a:r>
              <a:rPr lang="en-GB" b="0" i="0" dirty="0" err="1">
                <a:solidFill>
                  <a:srgbClr val="374151"/>
                </a:solidFill>
                <a:effectLst/>
                <a:latin typeface="Söhne"/>
              </a:rPr>
              <a:t>DevSecOps</a:t>
            </a:r>
            <a:r>
              <a:rPr lang="en-GB" b="0" i="0" dirty="0">
                <a:solidFill>
                  <a:srgbClr val="374151"/>
                </a:solidFill>
                <a:effectLst/>
                <a:latin typeface="Söhne"/>
              </a:rPr>
              <a:t> practices.</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3228804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Look out for new tech, stay agile/secure/relevent</a:t>
            </a:r>
          </a:p>
          <a:p>
            <a:r>
              <a:rPr lang="en-DK" dirty="0"/>
              <a:t>Build security into platform offering, offer best products to consumers</a:t>
            </a:r>
          </a:p>
          <a:p>
            <a:r>
              <a:rPr lang="en-DK" dirty="0"/>
              <a:t>Not just frrom platform, but in general, offer a great environment for developers</a:t>
            </a:r>
          </a:p>
          <a:p>
            <a:r>
              <a:rPr lang="en-DK" dirty="0"/>
              <a:t>Take care of developers -&gt;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29</a:t>
            </a:fld>
            <a:endParaRPr lang="en-DK"/>
          </a:p>
        </p:txBody>
      </p:sp>
    </p:spTree>
    <p:extLst>
      <p:ext uri="{BB962C8B-B14F-4D97-AF65-F5344CB8AC3E}">
        <p14:creationId xmlns:p14="http://schemas.microsoft.com/office/powerpoint/2010/main" val="1895870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30</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31</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mid-2000s,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millions of subscribers worldwide. </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6</a:t>
            </a:fld>
            <a:endParaRPr lang="en-DK"/>
          </a:p>
        </p:txBody>
      </p:sp>
    </p:spTree>
    <p:extLst>
      <p:ext uri="{BB962C8B-B14F-4D97-AF65-F5344CB8AC3E}">
        <p14:creationId xmlns:p14="http://schemas.microsoft.com/office/powerpoint/2010/main" val="119451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This doesn’t come if we have kept doing what we always do.</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20/10/2023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20/10/2023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gif"/><Relationship Id="rId1" Type="http://schemas.openxmlformats.org/officeDocument/2006/relationships/slideLayout" Target="../slideLayouts/slideLayout2.xml"/><Relationship Id="rId5" Type="http://schemas.openxmlformats.org/officeDocument/2006/relationships/hyperlink" Target="https://giphy.com/gifs/thedungeonrun-the-dungeon-run-trisha-hershberger-d8Qut9SnY801QmD383"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jp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jp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jp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jpg"/><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5.svg"/><Relationship Id="rId18" Type="http://schemas.openxmlformats.org/officeDocument/2006/relationships/image" Target="../media/image14.png"/><Relationship Id="rId3" Type="http://schemas.openxmlformats.org/officeDocument/2006/relationships/image" Target="../media/image21.jpg"/><Relationship Id="rId7" Type="http://schemas.openxmlformats.org/officeDocument/2006/relationships/diagramColors" Target="../diagrams/colors5.xml"/><Relationship Id="rId12" Type="http://schemas.openxmlformats.org/officeDocument/2006/relationships/image" Target="../media/image34.png"/><Relationship Id="rId17" Type="http://schemas.openxmlformats.org/officeDocument/2006/relationships/image" Target="../media/image2.png"/><Relationship Id="rId2" Type="http://schemas.openxmlformats.org/officeDocument/2006/relationships/notesSlide" Target="../notesSlides/notesSlide21.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3.png"/><Relationship Id="rId5" Type="http://schemas.openxmlformats.org/officeDocument/2006/relationships/diagramLayout" Target="../diagrams/layout5.xml"/><Relationship Id="rId15" Type="http://schemas.openxmlformats.org/officeDocument/2006/relationships/image" Target="../media/image37.png"/><Relationship Id="rId10" Type="http://schemas.openxmlformats.org/officeDocument/2006/relationships/image" Target="../media/image32.png"/><Relationship Id="rId19" Type="http://schemas.microsoft.com/office/2007/relationships/hdphoto" Target="../media/hdphoto1.wdp"/><Relationship Id="rId4" Type="http://schemas.openxmlformats.org/officeDocument/2006/relationships/diagramData" Target="../diagrams/data5.xml"/><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g"/><Relationship Id="rId7" Type="http://schemas.openxmlformats.org/officeDocument/2006/relationships/image" Target="../media/image45.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2.png"/><Relationship Id="rId5" Type="http://schemas.openxmlformats.org/officeDocument/2006/relationships/image" Target="../media/image43.svg"/><Relationship Id="rId10" Type="http://schemas.openxmlformats.org/officeDocument/2006/relationships/image" Target="../media/image3.png"/><Relationship Id="rId4" Type="http://schemas.openxmlformats.org/officeDocument/2006/relationships/image" Target="../media/image42.png"/><Relationship Id="rId9"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5612524" y="4409143"/>
            <a:ext cx="5768645" cy="1904947"/>
          </a:xfrm>
          <a:noFill/>
        </p:spPr>
        <p:txBody>
          <a:bodyPr>
            <a:normAutofit/>
          </a:bodyPr>
          <a:lstStyle/>
          <a:p>
            <a:pPr algn="l"/>
            <a:r>
              <a:rPr lang="en-DK" sz="2800" b="1" dirty="0"/>
              <a:t>Jinhong Brejnholt</a:t>
            </a:r>
          </a:p>
          <a:p>
            <a:pPr algn="l"/>
            <a:r>
              <a:rPr lang="en-US" dirty="0"/>
              <a:t>Chief Cloud Architect &amp; PO @ Saxo Bank </a:t>
            </a:r>
            <a:br>
              <a:rPr lang="en-US" dirty="0"/>
            </a:br>
            <a:r>
              <a:rPr lang="en-US" dirty="0"/>
              <a:t>Cloud Native Copenhagen Organizer</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6357882" y="5868803"/>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945" y="5903877"/>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787" y="587236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b="1" dirty="0"/>
              <a:t>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69A397-ACCE-2792-3061-549BC7CAD41C}"/>
              </a:ext>
            </a:extLst>
          </p:cNvPr>
          <p:cNvSpPr txBox="1"/>
          <p:nvPr/>
        </p:nvSpPr>
        <p:spPr>
          <a:xfrm>
            <a:off x="4466745" y="5111430"/>
            <a:ext cx="1486304" cy="261610"/>
          </a:xfrm>
          <a:prstGeom prst="rect">
            <a:avLst/>
          </a:prstGeom>
          <a:noFill/>
        </p:spPr>
        <p:txBody>
          <a:bodyPr wrap="none" rtlCol="0">
            <a:spAutoFit/>
          </a:bodyPr>
          <a:lstStyle/>
          <a:p>
            <a:r>
              <a:rPr lang="en-US" sz="1100" dirty="0"/>
              <a:t>Source: </a:t>
            </a:r>
            <a:r>
              <a:rPr lang="en-US" sz="1100" dirty="0">
                <a:hlinkClick r:id="rId5"/>
              </a:rPr>
              <a:t>giphy.com/gifs</a:t>
            </a:r>
            <a:endParaRPr lang="en-US" sz="1100" dirty="0"/>
          </a:p>
        </p:txBody>
      </p:sp>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2190-1528-7C08-C081-E9F47446785F}"/>
              </a:ext>
            </a:extLst>
          </p:cNvPr>
          <p:cNvSpPr>
            <a:spLocks noGrp="1"/>
          </p:cNvSpPr>
          <p:nvPr>
            <p:ph type="title"/>
          </p:nvPr>
        </p:nvSpPr>
        <p:spPr>
          <a:xfrm>
            <a:off x="355314" y="1485009"/>
            <a:ext cx="10515600" cy="1325563"/>
          </a:xfrm>
        </p:spPr>
        <p:txBody>
          <a:bodyPr/>
          <a:lstStyle/>
          <a:p>
            <a:r>
              <a:rPr lang="en-DK" b="1" dirty="0">
                <a:solidFill>
                  <a:schemeClr val="bg1"/>
                </a:solidFill>
              </a:rPr>
              <a:t>The Story Doesn’t </a:t>
            </a:r>
            <a:br>
              <a:rPr lang="en-DK" b="1" dirty="0">
                <a:solidFill>
                  <a:schemeClr val="bg1"/>
                </a:solidFill>
              </a:rPr>
            </a:br>
            <a:r>
              <a:rPr lang="en-DK" b="1" dirty="0">
                <a:solidFill>
                  <a:schemeClr val="bg1"/>
                </a:solidFill>
              </a:rPr>
              <a:t>End Here…</a:t>
            </a:r>
          </a:p>
        </p:txBody>
      </p:sp>
    </p:spTree>
    <p:extLst>
      <p:ext uri="{BB962C8B-B14F-4D97-AF65-F5344CB8AC3E}">
        <p14:creationId xmlns:p14="http://schemas.microsoft.com/office/powerpoint/2010/main" val="3711606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b="1" dirty="0">
                <a:solidFill>
                  <a:schemeClr val="tx1">
                    <a:lumMod val="85000"/>
                    <a:lumOff val="15000"/>
                  </a:schemeClr>
                </a:solidFill>
              </a:rPr>
              <a:t>Security As Part of the Platform</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84295" y="2059518"/>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e can help sign or stamp Royalty Free Vector Image">
            <a:extLst>
              <a:ext uri="{FF2B5EF4-FFF2-40B4-BE49-F238E27FC236}">
                <a16:creationId xmlns:a16="http://schemas.microsoft.com/office/drawing/2014/main" id="{92CDC71A-6D24-F377-A6E5-E2CC1408A0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65" t="3121" r="2315" b="13017"/>
          <a:stretch/>
        </p:blipFill>
        <p:spPr bwMode="auto">
          <a:xfrm>
            <a:off x="6597064" y="757435"/>
            <a:ext cx="4847217" cy="457701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b="1"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25 clusters and growing</a:t>
            </a:r>
          </a:p>
          <a:p>
            <a:r>
              <a:rPr lang="en-US" dirty="0"/>
              <a:t>10 - 50 nodes</a:t>
            </a:r>
          </a:p>
          <a:p>
            <a:r>
              <a:rPr lang="en-US" dirty="0"/>
              <a:t>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r>
              <a:rPr lang="en-GB" dirty="0"/>
              <a:t>Accelerate Platform Adoption</a:t>
            </a:r>
          </a:p>
          <a:p>
            <a:r>
              <a:rPr lang="en-GB" dirty="0"/>
              <a:t>Provide a Hybrid Container Platform</a:t>
            </a:r>
          </a:p>
          <a:p>
            <a:r>
              <a:rPr lang="en-GB" dirty="0"/>
              <a:t>Extend </a:t>
            </a:r>
            <a:r>
              <a:rPr lang="en-GB" dirty="0" err="1"/>
              <a:t>GitOps</a:t>
            </a:r>
            <a:r>
              <a:rPr lang="en-GB" dirty="0"/>
              <a:t> Beyond Kubernetes Boundaries</a:t>
            </a:r>
            <a:endParaRPr lang="en-US"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74B208D9-1587-442A-31E0-4AF6341EC9AB}"/>
              </a:ext>
            </a:extLst>
          </p:cNvPr>
          <p:cNvSpPr>
            <a:spLocks noGrp="1"/>
          </p:cNvSpPr>
          <p:nvPr>
            <p:ph type="title"/>
          </p:nvPr>
        </p:nvSpPr>
        <p:spPr/>
        <p:txBody>
          <a:bodyPr/>
          <a:lstStyle/>
          <a:p>
            <a:r>
              <a:rPr lang="en-DK" b="1" dirty="0"/>
              <a:t>Look Ahead</a:t>
            </a:r>
          </a:p>
        </p:txBody>
      </p:sp>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8B0E-9A53-BDE6-9801-FA1F6894451D}"/>
              </a:ext>
            </a:extLst>
          </p:cNvPr>
          <p:cNvSpPr>
            <a:spLocks noGrp="1"/>
          </p:cNvSpPr>
          <p:nvPr>
            <p:ph type="title"/>
          </p:nvPr>
        </p:nvSpPr>
        <p:spPr/>
        <p:txBody>
          <a:bodyPr/>
          <a:lstStyle/>
          <a:p>
            <a:r>
              <a:rPr lang="en-DK" b="1" dirty="0"/>
              <a:t>Sum up</a:t>
            </a:r>
          </a:p>
        </p:txBody>
      </p:sp>
      <p:sp>
        <p:nvSpPr>
          <p:cNvPr id="9" name="Text Placeholder 23">
            <a:extLst>
              <a:ext uri="{FF2B5EF4-FFF2-40B4-BE49-F238E27FC236}">
                <a16:creationId xmlns:a16="http://schemas.microsoft.com/office/drawing/2014/main" id="{2B86F22A-2AC3-84C2-7DC2-7050EFDAE394}"/>
              </a:ext>
            </a:extLst>
          </p:cNvPr>
          <p:cNvSpPr txBox="1">
            <a:spLocks/>
          </p:cNvSpPr>
          <p:nvPr/>
        </p:nvSpPr>
        <p:spPr>
          <a:xfrm>
            <a:off x="8003288" y="2167999"/>
            <a:ext cx="2283712" cy="2743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noProof="1"/>
          </a:p>
        </p:txBody>
      </p:sp>
      <p:sp>
        <p:nvSpPr>
          <p:cNvPr id="11" name="Rectangle 10">
            <a:extLst>
              <a:ext uri="{FF2B5EF4-FFF2-40B4-BE49-F238E27FC236}">
                <a16:creationId xmlns:a16="http://schemas.microsoft.com/office/drawing/2014/main" id="{994A0775-68F6-51EB-DB62-E3D4DE420ADE}"/>
              </a:ext>
              <a:ext uri="{C183D7F6-B498-43B3-948B-1728B52AA6E4}">
                <adec:decorative xmlns:adec="http://schemas.microsoft.com/office/drawing/2017/decorative" val="1"/>
              </a:ext>
            </a:extLst>
          </p:cNvPr>
          <p:cNvSpPr/>
          <p:nvPr/>
        </p:nvSpPr>
        <p:spPr>
          <a:xfrm>
            <a:off x="1905000"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18C32C9-4F6B-6097-566C-83C216AE2680}"/>
              </a:ext>
              <a:ext uri="{C183D7F6-B498-43B3-948B-1728B52AA6E4}">
                <adec:decorative xmlns:adec="http://schemas.microsoft.com/office/drawing/2017/decorative" val="1"/>
              </a:ext>
            </a:extLst>
          </p:cNvPr>
          <p:cNvSpPr/>
          <p:nvPr/>
        </p:nvSpPr>
        <p:spPr>
          <a:xfrm>
            <a:off x="4950734" y="2172551"/>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0151E08-A708-2E18-9098-B3E4CC7CDFDC}"/>
              </a:ext>
              <a:ext uri="{C183D7F6-B498-43B3-948B-1728B52AA6E4}">
                <adec:decorative xmlns:adec="http://schemas.microsoft.com/office/drawing/2017/decorative" val="1"/>
              </a:ext>
            </a:extLst>
          </p:cNvPr>
          <p:cNvSpPr/>
          <p:nvPr/>
        </p:nvSpPr>
        <p:spPr>
          <a:xfrm>
            <a:off x="8001002"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2C185C3-1F49-38EB-6EB9-0EC80599B267}"/>
              </a:ext>
            </a:extLst>
          </p:cNvPr>
          <p:cNvSpPr txBox="1"/>
          <p:nvPr/>
        </p:nvSpPr>
        <p:spPr>
          <a:xfrm>
            <a:off x="2571630" y="3729815"/>
            <a:ext cx="996298" cy="923330"/>
          </a:xfrm>
          <a:prstGeom prst="rect">
            <a:avLst/>
          </a:prstGeom>
          <a:noFill/>
        </p:spPr>
        <p:txBody>
          <a:bodyPr wrap="none" rtlCol="0">
            <a:spAutoFit/>
          </a:bodyPr>
          <a:lstStyle/>
          <a:p>
            <a:pPr algn="ctr"/>
            <a:r>
              <a:rPr lang="en-US" dirty="0"/>
              <a:t>Agile </a:t>
            </a:r>
          </a:p>
          <a:p>
            <a:pPr algn="ctr"/>
            <a:r>
              <a:rPr lang="en-US" dirty="0"/>
              <a:t>Secure </a:t>
            </a:r>
          </a:p>
          <a:p>
            <a:pPr algn="ctr"/>
            <a:r>
              <a:rPr lang="en-US" dirty="0"/>
              <a:t>Relevant</a:t>
            </a:r>
          </a:p>
        </p:txBody>
      </p:sp>
      <p:sp>
        <p:nvSpPr>
          <p:cNvPr id="16" name="TextBox 15">
            <a:extLst>
              <a:ext uri="{FF2B5EF4-FFF2-40B4-BE49-F238E27FC236}">
                <a16:creationId xmlns:a16="http://schemas.microsoft.com/office/drawing/2014/main" id="{9D5054BC-67BF-51D0-1EA3-229AE1486AAC}"/>
              </a:ext>
            </a:extLst>
          </p:cNvPr>
          <p:cNvSpPr txBox="1"/>
          <p:nvPr/>
        </p:nvSpPr>
        <p:spPr>
          <a:xfrm>
            <a:off x="5514495" y="3732842"/>
            <a:ext cx="1046504" cy="923330"/>
          </a:xfrm>
          <a:prstGeom prst="rect">
            <a:avLst/>
          </a:prstGeom>
          <a:noFill/>
        </p:spPr>
        <p:txBody>
          <a:bodyPr wrap="none" rtlCol="0">
            <a:spAutoFit/>
          </a:bodyPr>
          <a:lstStyle/>
          <a:p>
            <a:pPr algn="ctr"/>
            <a:r>
              <a:rPr lang="en-US" dirty="0"/>
              <a:t>Platform </a:t>
            </a:r>
          </a:p>
          <a:p>
            <a:pPr algn="ctr"/>
            <a:r>
              <a:rPr lang="en-US" dirty="0"/>
              <a:t>as a </a:t>
            </a:r>
          </a:p>
          <a:p>
            <a:pPr algn="ctr"/>
            <a:r>
              <a:rPr lang="en-US" dirty="0"/>
              <a:t>Product</a:t>
            </a:r>
          </a:p>
        </p:txBody>
      </p:sp>
      <p:sp>
        <p:nvSpPr>
          <p:cNvPr id="18" name="TextBox 17">
            <a:extLst>
              <a:ext uri="{FF2B5EF4-FFF2-40B4-BE49-F238E27FC236}">
                <a16:creationId xmlns:a16="http://schemas.microsoft.com/office/drawing/2014/main" id="{EF289A89-6E2C-66BC-5A50-FFDF17E910E6}"/>
              </a:ext>
            </a:extLst>
          </p:cNvPr>
          <p:cNvSpPr txBox="1"/>
          <p:nvPr/>
        </p:nvSpPr>
        <p:spPr>
          <a:xfrm>
            <a:off x="8525567" y="3727881"/>
            <a:ext cx="1236877" cy="923330"/>
          </a:xfrm>
          <a:prstGeom prst="rect">
            <a:avLst/>
          </a:prstGeom>
          <a:noFill/>
        </p:spPr>
        <p:txBody>
          <a:bodyPr wrap="none" rtlCol="0">
            <a:spAutoFit/>
          </a:bodyPr>
          <a:lstStyle/>
          <a:p>
            <a:pPr algn="ctr"/>
            <a:r>
              <a:rPr lang="en-US" dirty="0"/>
              <a:t>Take care</a:t>
            </a:r>
            <a:br>
              <a:rPr lang="en-US" dirty="0"/>
            </a:br>
            <a:r>
              <a:rPr lang="en-US" dirty="0"/>
              <a:t>of</a:t>
            </a:r>
            <a:br>
              <a:rPr lang="en-US" dirty="0"/>
            </a:br>
            <a:r>
              <a:rPr lang="en-US" dirty="0"/>
              <a:t>Developers</a:t>
            </a:r>
          </a:p>
        </p:txBody>
      </p:sp>
      <p:pic>
        <p:nvPicPr>
          <p:cNvPr id="7" name="Graphic 6" descr="Playbook">
            <a:extLst>
              <a:ext uri="{FF2B5EF4-FFF2-40B4-BE49-F238E27FC236}">
                <a16:creationId xmlns:a16="http://schemas.microsoft.com/office/drawing/2014/main" id="{6DDDDE35-308E-C405-8470-344B49F5F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3975" y="2555081"/>
            <a:ext cx="914400" cy="914400"/>
          </a:xfrm>
          <a:prstGeom prst="rect">
            <a:avLst/>
          </a:prstGeom>
        </p:spPr>
      </p:pic>
      <p:pic>
        <p:nvPicPr>
          <p:cNvPr id="8" name="Content Placeholder 27" descr="Continuous Improvement with solid fill">
            <a:extLst>
              <a:ext uri="{FF2B5EF4-FFF2-40B4-BE49-F238E27FC236}">
                <a16:creationId xmlns:a16="http://schemas.microsoft.com/office/drawing/2014/main" id="{A2AD0B23-07B3-805D-24BF-DD680F1AC3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638800" y="2557462"/>
            <a:ext cx="914400" cy="914400"/>
          </a:xfrm>
          <a:prstGeom prst="rect">
            <a:avLst/>
          </a:prstGeom>
        </p:spPr>
      </p:pic>
      <p:pic>
        <p:nvPicPr>
          <p:cNvPr id="10" name="Gráfico 80" descr="Winking face outline with solid fill">
            <a:extLst>
              <a:ext uri="{FF2B5EF4-FFF2-40B4-BE49-F238E27FC236}">
                <a16:creationId xmlns:a16="http://schemas.microsoft.com/office/drawing/2014/main" id="{67430B2C-1CF2-DA0D-8767-7BE2A6B2991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691563" y="2553494"/>
            <a:ext cx="914400" cy="914400"/>
          </a:xfrm>
          <a:prstGeom prst="rect">
            <a:avLst/>
          </a:prstGeom>
        </p:spPr>
      </p:pic>
      <p:sp>
        <p:nvSpPr>
          <p:cNvPr id="3" name="Footer Placeholder 13">
            <a:extLst>
              <a:ext uri="{FF2B5EF4-FFF2-40B4-BE49-F238E27FC236}">
                <a16:creationId xmlns:a16="http://schemas.microsoft.com/office/drawing/2014/main" id="{40C9500C-46E5-08FA-912B-68CE73A6D4D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4EEC663B-689C-F9E3-66B7-472E4F9474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axo Bank - Wikipedia">
            <a:extLst>
              <a:ext uri="{FF2B5EF4-FFF2-40B4-BE49-F238E27FC236}">
                <a16:creationId xmlns:a16="http://schemas.microsoft.com/office/drawing/2014/main" id="{42C18B1D-3696-862E-5CBA-F1D9F287E2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6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1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546100" y="5335403"/>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219728" y="5947690"/>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9F7C093D-4325-6A90-4802-C673DD943296}"/>
              </a:ext>
            </a:extLst>
          </p:cNvPr>
          <p:cNvSpPr txBox="1">
            <a:spLocks/>
          </p:cNvSpPr>
          <p:nvPr/>
        </p:nvSpPr>
        <p:spPr>
          <a:xfrm>
            <a:off x="838200" y="1517400"/>
            <a:ext cx="10515600" cy="18011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sz="3600" dirty="0"/>
              <a:t>1 million clients</a:t>
            </a:r>
          </a:p>
          <a:p>
            <a:r>
              <a:rPr lang="en-DK" sz="3600" dirty="0"/>
              <a:t>200+ banks and brokers</a:t>
            </a:r>
          </a:p>
          <a:p>
            <a:r>
              <a:rPr lang="en-DK" sz="3600" dirty="0"/>
              <a:t>17 billion USD daily trade</a:t>
            </a:r>
          </a:p>
        </p:txBody>
      </p:sp>
    </p:spTree>
    <p:extLst>
      <p:ext uri="{BB962C8B-B14F-4D97-AF65-F5344CB8AC3E}">
        <p14:creationId xmlns:p14="http://schemas.microsoft.com/office/powerpoint/2010/main" val="94312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109</TotalTime>
  <Words>1131</Words>
  <Application>Microsoft Macintosh PowerPoint</Application>
  <PresentationFormat>Widescreen</PresentationFormat>
  <Paragraphs>218</Paragraphs>
  <Slides>31</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Google Sans</vt:lpstr>
      <vt:lpstr>Söhne</vt:lpstr>
      <vt:lpstr>Arial</vt:lpstr>
      <vt:lpstr>Arial</vt:lpstr>
      <vt:lpstr>Calibri</vt:lpstr>
      <vt:lpstr>Calibri Light</vt:lpstr>
      <vt:lpstr>MARKER FELT THIN</vt:lpstr>
      <vt:lpstr>Montserrat</vt:lpstr>
      <vt:lpstr>Roboto</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Strategy</vt:lpstr>
      <vt:lpstr>PowerPoint Presentation</vt:lpstr>
      <vt:lpstr>PowerPoint Presentation</vt:lpstr>
      <vt:lpstr>PowerPoint Presentation</vt:lpstr>
      <vt:lpstr>PowerPoint Presentation</vt:lpstr>
      <vt:lpstr>The Expectations</vt:lpstr>
      <vt:lpstr>The Expectations</vt:lpstr>
      <vt:lpstr>The Expectations</vt:lpstr>
      <vt:lpstr>The Expectations</vt:lpstr>
      <vt:lpstr>The Story Doesn’t  End Here…</vt:lpstr>
      <vt:lpstr>Complex tech stack</vt:lpstr>
      <vt:lpstr>Complex tech stack</vt:lpstr>
      <vt:lpstr>PowerPoint Presentation</vt:lpstr>
      <vt:lpstr>Stack Overflow’s 2020 Developer Survey</vt:lpstr>
      <vt:lpstr>PowerPoint Presentation</vt:lpstr>
      <vt:lpstr>Security As Part of the Platform</vt:lpstr>
      <vt:lpstr>The Expectations</vt:lpstr>
      <vt:lpstr>Today</vt:lpstr>
      <vt:lpstr>Look Ahead</vt:lpstr>
      <vt:lpstr>Sum up</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cp:lastModifiedBy>
  <cp:revision>33</cp:revision>
  <dcterms:created xsi:type="dcterms:W3CDTF">2023-07-23T18:50:36Z</dcterms:created>
  <dcterms:modified xsi:type="dcterms:W3CDTF">2023-10-20T14:16:36Z</dcterms:modified>
</cp:coreProperties>
</file>